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</p:sldIdLst>
  <p:sldSz cy="5143500" cx="9144000"/>
  <p:notesSz cx="6858000" cy="9144000"/>
  <p:embeddedFontLst>
    <p:embeddedFont>
      <p:font typeface="Roboto Mono Medium"/>
      <p:regular r:id="rId96"/>
      <p:bold r:id="rId97"/>
      <p:italic r:id="rId98"/>
      <p:boldItalic r:id="rId99"/>
    </p:embeddedFont>
    <p:embeddedFont>
      <p:font typeface="Roboto"/>
      <p:regular r:id="rId100"/>
      <p:bold r:id="rId101"/>
      <p:italic r:id="rId102"/>
      <p:boldItalic r:id="rId103"/>
    </p:embeddedFont>
    <p:embeddedFont>
      <p:font typeface="Open Sans SemiBold"/>
      <p:regular r:id="rId104"/>
      <p:bold r:id="rId105"/>
      <p:italic r:id="rId106"/>
      <p:boldItalic r:id="rId107"/>
    </p:embeddedFont>
    <p:embeddedFont>
      <p:font typeface="Open Sans ExtraBold"/>
      <p:bold r:id="rId108"/>
      <p:boldItalic r:id="rId109"/>
    </p:embeddedFont>
    <p:embeddedFont>
      <p:font typeface="Open Sans Medium"/>
      <p:regular r:id="rId110"/>
      <p:bold r:id="rId111"/>
      <p:italic r:id="rId112"/>
      <p:boldItalic r:id="rId113"/>
    </p:embeddedFont>
    <p:embeddedFont>
      <p:font typeface="Roboto Mono"/>
      <p:regular r:id="rId114"/>
      <p:bold r:id="rId115"/>
      <p:italic r:id="rId116"/>
      <p:boldItalic r:id="rId117"/>
    </p:embeddedFont>
    <p:embeddedFont>
      <p:font typeface="Open Sans Light"/>
      <p:regular r:id="rId118"/>
      <p:bold r:id="rId119"/>
      <p:italic r:id="rId120"/>
      <p:boldItalic r:id="rId121"/>
    </p:embeddedFont>
    <p:embeddedFont>
      <p:font typeface="Open Sans"/>
      <p:regular r:id="rId122"/>
      <p:bold r:id="rId123"/>
      <p:italic r:id="rId124"/>
      <p:boldItalic r:id="rId1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26" roundtripDataSignature="AMtx7miWsGCd2g/x8ra6xybERY/5MvKs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9EE0DB-0453-4635-A902-C000DF7A3F02}">
  <a:tblStyle styleId="{8C9EE0DB-0453-4635-A902-C000DF7A3F0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E6ED"/>
          </a:solidFill>
        </a:fill>
      </a:tcStyle>
    </a:wholeTbl>
    <a:band1H>
      <a:tcTxStyle b="off" i="off"/>
      <a:tcStyle>
        <a:fill>
          <a:solidFill>
            <a:srgbClr val="F7CAD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7CAD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OpenSansSemiBold-boldItalic.fntdata"/><Relationship Id="rId106" Type="http://schemas.openxmlformats.org/officeDocument/2006/relationships/font" Target="fonts/OpenSansSemiBold-italic.fntdata"/><Relationship Id="rId105" Type="http://schemas.openxmlformats.org/officeDocument/2006/relationships/font" Target="fonts/OpenSansSemiBold-bold.fntdata"/><Relationship Id="rId104" Type="http://schemas.openxmlformats.org/officeDocument/2006/relationships/font" Target="fonts/OpenSansSemiBold-regular.fntdata"/><Relationship Id="rId109" Type="http://schemas.openxmlformats.org/officeDocument/2006/relationships/font" Target="fonts/OpenSansExtraBold-boldItalic.fntdata"/><Relationship Id="rId108" Type="http://schemas.openxmlformats.org/officeDocument/2006/relationships/font" Target="fonts/OpenSansExtraBold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-boldItalic.fntdata"/><Relationship Id="rId102" Type="http://schemas.openxmlformats.org/officeDocument/2006/relationships/font" Target="fonts/Roboto-italic.fntdata"/><Relationship Id="rId101" Type="http://schemas.openxmlformats.org/officeDocument/2006/relationships/font" Target="fonts/Roboto-bold.fntdata"/><Relationship Id="rId100" Type="http://schemas.openxmlformats.org/officeDocument/2006/relationships/font" Target="fonts/Roboto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6" Type="http://customschemas.google.com/relationships/presentationmetadata" Target="metadata"/><Relationship Id="rId26" Type="http://schemas.openxmlformats.org/officeDocument/2006/relationships/slide" Target="slides/slide20.xml"/><Relationship Id="rId121" Type="http://schemas.openxmlformats.org/officeDocument/2006/relationships/font" Target="fonts/OpenSansLight-boldItalic.fntdata"/><Relationship Id="rId25" Type="http://schemas.openxmlformats.org/officeDocument/2006/relationships/slide" Target="slides/slide19.xml"/><Relationship Id="rId120" Type="http://schemas.openxmlformats.org/officeDocument/2006/relationships/font" Target="fonts/OpenSans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OpenSans-boldItalic.fntdata"/><Relationship Id="rId29" Type="http://schemas.openxmlformats.org/officeDocument/2006/relationships/slide" Target="slides/slide23.xml"/><Relationship Id="rId124" Type="http://schemas.openxmlformats.org/officeDocument/2006/relationships/font" Target="fonts/OpenSans-italic.fntdata"/><Relationship Id="rId123" Type="http://schemas.openxmlformats.org/officeDocument/2006/relationships/font" Target="fonts/OpenSans-bold.fntdata"/><Relationship Id="rId122" Type="http://schemas.openxmlformats.org/officeDocument/2006/relationships/font" Target="fonts/OpenSans-regular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RobotoMonoMedium-bold.fntdata"/><Relationship Id="rId96" Type="http://schemas.openxmlformats.org/officeDocument/2006/relationships/font" Target="fonts/RobotoMonoMedium-regular.fntdata"/><Relationship Id="rId11" Type="http://schemas.openxmlformats.org/officeDocument/2006/relationships/slide" Target="slides/slide5.xml"/><Relationship Id="rId99" Type="http://schemas.openxmlformats.org/officeDocument/2006/relationships/font" Target="fonts/RobotoMonoMedium-boldItalic.fntdata"/><Relationship Id="rId10" Type="http://schemas.openxmlformats.org/officeDocument/2006/relationships/slide" Target="slides/slide4.xml"/><Relationship Id="rId98" Type="http://schemas.openxmlformats.org/officeDocument/2006/relationships/font" Target="fonts/RobotoMonoMedium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penSansLight-regular.fntdata"/><Relationship Id="rId117" Type="http://schemas.openxmlformats.org/officeDocument/2006/relationships/font" Target="fonts/RobotoMono-boldItalic.fntdata"/><Relationship Id="rId116" Type="http://schemas.openxmlformats.org/officeDocument/2006/relationships/font" Target="fonts/RobotoMono-italic.fntdata"/><Relationship Id="rId115" Type="http://schemas.openxmlformats.org/officeDocument/2006/relationships/font" Target="fonts/RobotoMono-bold.fntdata"/><Relationship Id="rId119" Type="http://schemas.openxmlformats.org/officeDocument/2006/relationships/font" Target="fonts/OpenSansLight-bold.fntdata"/><Relationship Id="rId15" Type="http://schemas.openxmlformats.org/officeDocument/2006/relationships/slide" Target="slides/slide9.xml"/><Relationship Id="rId110" Type="http://schemas.openxmlformats.org/officeDocument/2006/relationships/font" Target="fonts/OpenSansMedium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obotoMono-regular.fntdata"/><Relationship Id="rId18" Type="http://schemas.openxmlformats.org/officeDocument/2006/relationships/slide" Target="slides/slide12.xml"/><Relationship Id="rId113" Type="http://schemas.openxmlformats.org/officeDocument/2006/relationships/font" Target="fonts/OpenSansMedium-boldItalic.fntdata"/><Relationship Id="rId112" Type="http://schemas.openxmlformats.org/officeDocument/2006/relationships/font" Target="fonts/OpenSansMedium-italic.fntdata"/><Relationship Id="rId111" Type="http://schemas.openxmlformats.org/officeDocument/2006/relationships/font" Target="fonts/OpenSansMedium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začátečnice!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/>
              <a:t>Zkušenost s Scratch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Odkud jste?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Jaké jsou mýty podle vás?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Film Nová šichta</a:t>
            </a:r>
            <a:endParaRPr/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eb00e01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8eb00e0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otec Lord Byron (básník) - matka ji vedla k technickému studiu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Liskov substitution principle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LSP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Apollo 11</a:t>
            </a:r>
            <a:br>
              <a:rPr lang="cs-CZ">
                <a:solidFill>
                  <a:schemeClr val="dk1"/>
                </a:solidFill>
              </a:rPr>
            </a:br>
            <a:r>
              <a:rPr lang="cs-CZ">
                <a:solidFill>
                  <a:schemeClr val="dk1"/>
                </a:solidFill>
              </a:rPr>
              <a:t>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rror detection and recovery software such as restarts and the Display Interface Routines (also known as the Priority Displays), which Hamilton designed and developed.</a:t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She worked to gain hands-on experience during a time when computer science courses were uncommon and software engineering courses did not exist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Dneska už programování na základních školách pro všechny žáky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Algoritmizace + psaní kódu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Zde můžeš jako autor výukových materiálů napsat licenční práva k výukovým materiálům, zda je chceš volně sdílet nebo ne :)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Projektový manažer – člověk, který si myslím, že 9 žen porodí dítě za 1 měsíc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Analogie – kuchařka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Pyžámko – nemocné dítě, s teplotou, když bude mokrý, dej mu druhé pyžámko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Manželka pošle manžela nakoupit: Vezmi 1 chleba, když budou mít rohlíky, tak 5.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Máte rohlíky, prosím?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Ano, máme.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Tak 5 chlebů.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Který jazyk je nejlepší?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- Krájení salámu – sekyrka, meč, nůž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V C++ nenapíšu web, něco je na mobilní zařízení, něco na serverové služby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Rád říkám, že programátoři jsou líní, proto si snaží usnadňovat práci a vyvíjet jazyky, které nové požadavky zvládají efektivněji, rychleji, pohodlněji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Obecné  (generické) x specialiozvané SQL, HTML)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library is a collection of pre-written code, routines, procedures, or functions that can be used by software developers to perform common tasks or provide specific functionality in their applications.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framework is a pre-built, reusable set of libraries, tools, and guidelines that provides a foundation for developing software applications. It serves as an abstraction that facilitates the development of software by providing a structure and common functionalities, allowing developers to focus on specific aspects of their application rather than dealing with low-level details.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Proč jste si ho vybrali vy?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Učil jsem se v Pascalu, v C a C++ - až C# jsem si to začal užívat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C++ programátor na školení C# testů – přepsal kód v C++ do C#</a:t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V 6. lekci jsou cykly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10. Cyklus s podmínkou REPEAT UNTIL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14. Podmínka IF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18. IF ELSE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f96ec6c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b0f96ec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0f96ec6c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b0f96ec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Ukázat Kalkulačku</a:t>
            </a:r>
            <a:br>
              <a:rPr lang="cs-CZ" sz="1400"/>
            </a:br>
            <a:r>
              <a:rPr lang="cs-CZ" sz="1400"/>
              <a:t>https://www.w3schools.com/cs/index.php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Kamery - nahrávání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Spustit kalkulačku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Slunce zapadne 15.55 v Brně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Dnes zapadá 18.44</a:t>
            </a: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97309b76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297309b7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97309b76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297309b7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Hodnota koučů</a:t>
            </a:r>
            <a:endParaRPr/>
          </a:p>
        </p:txBody>
      </p:sp>
      <p:sp>
        <p:nvSpPr>
          <p:cNvPr id="66" name="Google Shape;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97309b76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297309b7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eb00e01f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8eb00e01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Hádání správného intervalu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0f96ec6c4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b0f96ec6c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Ukaž znovu if, ukaž booleanskou logiku, ukaž debugování, ukaž parsování, ukaž switch</a:t>
            </a:r>
            <a:endParaRPr sz="14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0f96ec6c4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b0f96ec6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Koučové – hodnota kurzu – individuální přístup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Podobně jako hra na hudební nástroj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Úkoly – nezaspat na začátku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0f96ec6c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b0f96ec6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0f96ec6c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b0f96ec6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65f5a034e_6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b65f5a034e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65f5a034e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2b65f5a034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0f96ec6c4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b0f96ec6c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Chyba je součástí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https://medium.com/thermo-fisher-scientific-cz/p%C5%99es-den-vyv%C3%ADjej%C3%AD-mikroskopy-po-ve%C4%8Derech-vyu%C4%8Duj%C3%AD-c-a6d9ab043d18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32662e3f897_0_6"/>
          <p:cNvSpPr txBox="1"/>
          <p:nvPr>
            <p:ph type="title"/>
          </p:nvPr>
        </p:nvSpPr>
        <p:spPr>
          <a:xfrm>
            <a:off x="445875" y="438626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" name="Google Shape;10;g32662e3f897_0_6"/>
          <p:cNvSpPr txBox="1"/>
          <p:nvPr>
            <p:ph idx="1" type="subTitle"/>
          </p:nvPr>
        </p:nvSpPr>
        <p:spPr>
          <a:xfrm>
            <a:off x="453200" y="32026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i="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" name="Google Shape;11;g32662e3f89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Základní">
  <p:cSld name="OBJECT_2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2662e3f897_0_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" name="Google Shape;14;g32662e3f897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15" name="Google Shape;15;g32662e3f897_0_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Oddělovač kapitol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2662e3f897_0_2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g32662e3f897_0_2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orient="horz" pos="23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Kód">
  <p:cSld name="OBJECT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2662e3f897_0_14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g32662e3f897_0_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22" name="Google Shape;22;g32662e3f897_0_14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23" name="Google Shape;23;g32662e3f897_0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rázdný">
  <p:cSld name="CUSTOM_2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Velký text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2662e3f897_0_23"/>
          <p:cNvSpPr txBox="1"/>
          <p:nvPr>
            <p:ph type="title"/>
          </p:nvPr>
        </p:nvSpPr>
        <p:spPr>
          <a:xfrm>
            <a:off x="1486050" y="1327650"/>
            <a:ext cx="61719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Malý text">
  <p:cSld name="CUSTOM_4_1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2662e3f897_0_25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Medailonek">
  <p:cSld name="CUSTOM_6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662e3f897_0_27" title="Nadpis"/>
          <p:cNvSpPr txBox="1"/>
          <p:nvPr>
            <p:ph type="title"/>
          </p:nvPr>
        </p:nvSpPr>
        <p:spPr>
          <a:xfrm>
            <a:off x="4572000" y="200257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31" name="Google Shape;31;g32662e3f897_0_27"/>
          <p:cNvSpPr txBox="1"/>
          <p:nvPr>
            <p:ph idx="1" type="body"/>
          </p:nvPr>
        </p:nvSpPr>
        <p:spPr>
          <a:xfrm>
            <a:off x="4572000" y="2860225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 Light"/>
              <a:buChar char="•"/>
              <a:defRPr i="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" name="Google Shape;32;g32662e3f897_0_27"/>
          <p:cNvSpPr/>
          <p:nvPr>
            <p:ph idx="2" type="pic"/>
          </p:nvPr>
        </p:nvSpPr>
        <p:spPr>
          <a:xfrm>
            <a:off x="1193400" y="1062000"/>
            <a:ext cx="3006000" cy="300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g32662e3f897_0_27"/>
          <p:cNvSpPr txBox="1"/>
          <p:nvPr>
            <p:ph idx="3" type="subTitle"/>
          </p:nvPr>
        </p:nvSpPr>
        <p:spPr>
          <a:xfrm>
            <a:off x="4572000" y="2369250"/>
            <a:ext cx="3669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u="none" cap="none" strike="noStrike">
                <a:solidFill>
                  <a:srgbClr val="888888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4" name="Google Shape;34;g32662e3f897_0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52">
          <p15:clr>
            <a:srgbClr val="4A86E8"/>
          </p15:clr>
        </p15:guide>
        <p15:guide id="2" pos="2645">
          <p15:clr>
            <a:srgbClr val="4A86E8"/>
          </p15:clr>
        </p15:guide>
        <p15:guide id="3" orient="horz" pos="669">
          <p15:clr>
            <a:srgbClr val="4A86E8"/>
          </p15:clr>
        </p15:guide>
        <p15:guide id="4" orient="horz" pos="2563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2662e3f897_0_33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32662e3f897_0_33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2662e3f897_0_33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2662e3f897_0_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b="0"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g32662e3f897_0_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hrislgarry/Apollo-11" TargetMode="External"/><Relationship Id="rId4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ypl.github.io/PYPL.html" TargetMode="External"/><Relationship Id="rId4" Type="http://schemas.openxmlformats.org/officeDocument/2006/relationships/hyperlink" Target="http://pypl.github.io/PYPL.html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s://insights.stackoverflow.com/survey/2021#most-popular-technologies-language" TargetMode="External"/><Relationship Id="rId6" Type="http://schemas.openxmlformats.org/officeDocument/2006/relationships/hyperlink" Target="https://www.codingame.com/work/blog/hr-news-trends/top-10-in-demand-programming-languages/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tudio.code.org/hoc/1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35.png"/><Relationship Id="rId8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dotnetfiddle.net" TargetMode="External"/><Relationship Id="rId5" Type="http://schemas.openxmlformats.org/officeDocument/2006/relationships/hyperlink" Target="http://dotnetfiddle.net" TargetMode="External"/><Relationship Id="rId6" Type="http://schemas.openxmlformats.org/officeDocument/2006/relationships/hyperlink" Target="http://dotnetfiddle.net" TargetMode="External"/><Relationship Id="rId7" Type="http://schemas.openxmlformats.org/officeDocument/2006/relationships/image" Target="../media/image27.png"/><Relationship Id="rId8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jpg"/><Relationship Id="rId4" Type="http://schemas.openxmlformats.org/officeDocument/2006/relationships/image" Target="../media/image37.jpg"/><Relationship Id="rId5" Type="http://schemas.openxmlformats.org/officeDocument/2006/relationships/image" Target="../media/image4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>
            <p:ph type="title"/>
          </p:nvPr>
        </p:nvSpPr>
        <p:spPr>
          <a:xfrm>
            <a:off x="445875" y="87951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C# pro začátečnice</a:t>
            </a:r>
            <a:endParaRPr/>
          </a:p>
        </p:txBody>
      </p:sp>
      <p:sp>
        <p:nvSpPr>
          <p:cNvPr id="44" name="Google Shape;44;p1"/>
          <p:cNvSpPr txBox="1"/>
          <p:nvPr>
            <p:ph idx="1" type="subTitle"/>
          </p:nvPr>
        </p:nvSpPr>
        <p:spPr>
          <a:xfrm>
            <a:off x="453200" y="29985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Martin Černil, Jiří Hudec</a:t>
            </a:r>
            <a:br>
              <a:rPr lang="cs-CZ"/>
            </a:br>
            <a:r>
              <a:rPr lang="cs-CZ"/>
              <a:t>Filip Eckstein, Jan Kratochvíla, Filip Pindej</a:t>
            </a:r>
            <a:br>
              <a:rPr lang="cs-CZ"/>
            </a:br>
            <a:r>
              <a:rPr lang="cs-CZ"/>
              <a:t>Jiří Michalčík, Josef Trbušek, Martina Nemethová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21.1. 2025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Vždy se najde v místnosti někdo, kdo se na to chce také zeptat, ale nemá odvahu.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Nezapomeň, že jsou tu i </a:t>
            </a:r>
            <a:r>
              <a:rPr b="1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koučové</a:t>
            </a: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kteří sem přišli, aby ti byli k dispozici. 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Vyplňuj prosím zpětnou vazbu.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ŽÁDNÝ DOTAZ NENÍ HLOUPÝ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Aneb zpětnou vazbu si rádi vyslechneme i </a:t>
            </a:r>
            <a:r>
              <a:rPr lang="cs-CZ" strike="sngStrike"/>
              <a:t>u piva</a:t>
            </a:r>
            <a:r>
              <a:rPr lang="cs-CZ"/>
              <a:t> ústně.</a:t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HOSPODA?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Richard Hammond Drinks GIF by DriveTribe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425" y="1955943"/>
            <a:ext cx="2845156" cy="16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ÚVOD DO PROGRAMOVÁNÍ</a:t>
            </a:r>
            <a:endParaRPr/>
          </a:p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ÚVOD DO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Mýty o programování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Proč se učit programovat?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pozice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 čem je programování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to funguje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hra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Nastavení prostředí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p2"/>
          <p:cNvSpPr txBox="1"/>
          <p:nvPr>
            <p:ph idx="1" type="body"/>
          </p:nvPr>
        </p:nvSpPr>
        <p:spPr>
          <a:xfrm>
            <a:off x="453200" y="1022399"/>
            <a:ext cx="5133213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Ženy se na programování nehodí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 programováním se musí začít v mládí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mít vysokou školu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matematika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Programátoři jsou asociálové zavření někde ve sklepě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je jen o programování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58" y="2571750"/>
            <a:ext cx="2472842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eb00e01ff_0_0"/>
          <p:cNvSpPr txBox="1"/>
          <p:nvPr>
            <p:ph type="title"/>
          </p:nvPr>
        </p:nvSpPr>
        <p:spPr>
          <a:xfrm>
            <a:off x="543525" y="33405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" name="Google Shape;131;g28eb00e01ff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descr="Chart, line chart&#10;&#10;Description automatically generated" id="132" name="Google Shape;132;g28eb00e01f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99" y="247089"/>
            <a:ext cx="6703374" cy="464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53200" y="1022399"/>
            <a:ext cx="4885715" cy="243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Ada Lovelace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1815 - 1852 Londýn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Babbage, analytical engine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Zavedla pojmy např.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podmíněný skok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cyklus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podprogram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</p:txBody>
      </p:sp>
      <p:pic>
        <p:nvPicPr>
          <p:cNvPr descr="Obrázek" id="139" name="Google Shape;139;p24"/>
          <p:cNvPicPr preferRelativeResize="0"/>
          <p:nvPr/>
        </p:nvPicPr>
        <p:blipFill rotWithShape="1">
          <a:blip r:embed="rId3">
            <a:alphaModFix/>
          </a:blip>
          <a:srcRect b="985" l="0" r="0" t="985"/>
          <a:stretch/>
        </p:blipFill>
        <p:spPr>
          <a:xfrm>
            <a:off x="5767004" y="945983"/>
            <a:ext cx="2923796" cy="344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Engine | Calculating Machine, Charles Babbage, 19th Century |  Britannica"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0258" y="2668934"/>
            <a:ext cx="2072702" cy="230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453201" y="1022399"/>
            <a:ext cx="5127328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Barbara Liskov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1939 -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Teoretické práce vedoucí k definici 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objektového programování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https://en.wikipedia.org/wiki/Barbara_Liskov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https://www.quantamagazine.org/barbara-liskov-is-the-architect-of-modern-algorithms-20191120/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A person smiling for the camera&#10;&#10;Description automatically generated" id="147" name="Google Shape;147;p3"/>
          <p:cNvPicPr preferRelativeResize="0"/>
          <p:nvPr/>
        </p:nvPicPr>
        <p:blipFill rotWithShape="1">
          <a:blip r:embed="rId3">
            <a:alphaModFix/>
          </a:blip>
          <a:srcRect b="7908" l="0" r="0" t="7907"/>
          <a:stretch/>
        </p:blipFill>
        <p:spPr>
          <a:xfrm>
            <a:off x="5661211" y="891325"/>
            <a:ext cx="3029587" cy="357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53200" y="1022400"/>
            <a:ext cx="5126069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Margaret Hamilton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17.8.1936, USA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vedoucí vývoje navigačního software pro let a přistání na Měsíci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ocenění NASA (2003), Prezidentská medaile svobody (2016)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i="1" lang="cs-CZ" sz="1500"/>
              <a:t>„V počátcích nebyli programátoři bráni úplně vážně, nebyla to svébytná disciplína, byla to spíš taková vedlejší odnož, hlavní roli hrál hardware. Programování se také považovalo spíše za umění a kouzlení, nikoli za vědu.“</a:t>
            </a:r>
            <a:endParaRPr sz="1500"/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cs-CZ" sz="1200"/>
              <a:t>Originál zdrojového kódu Apollo 11 je k nahlédnutí na </a:t>
            </a:r>
            <a:r>
              <a:rPr lang="cs-CZ" sz="1200" u="sng">
                <a:solidFill>
                  <a:schemeClr val="hlink"/>
                </a:solidFill>
                <a:hlinkClick r:id="rId3"/>
              </a:rPr>
              <a:t>GitHubu</a:t>
            </a:r>
            <a:endParaRPr sz="1200"/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>
                <a:solidFill>
                  <a:schemeClr val="dk2"/>
                </a:solidFill>
              </a:rPr>
              <a:t>MÝTY – ŽENY SE NA PROGRAMOVÁNÍ NEHODÍ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762" y="1022399"/>
            <a:ext cx="2632037" cy="3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CHCI DO IT, MUSÍM UMĚT PROGRAMOVAT?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 nutně, ale 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Sebevědomí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pocit v týmu s programátory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/>
              <a:t>Znalosti se opravdu hodí!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Znát základy programování patří k “základní gramotnosti” ve světě IT, která tě posune z pozice “běžného uživatele”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Toto dílo je licencováno pod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Použití materiálů</a:t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4">
            <a:alphaModFix amt="29000"/>
          </a:blip>
          <a:srcRect b="0" l="0" r="0" t="0"/>
          <a:stretch/>
        </p:blipFill>
        <p:spPr>
          <a:xfrm>
            <a:off x="3368206" y="3066988"/>
            <a:ext cx="2408288" cy="5692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110" y="1092992"/>
            <a:ext cx="6619780" cy="32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VÃ½sledek obrÃ¡zku pro information technology proffesions" id="172" name="Google Shape;1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124" y="438625"/>
            <a:ext cx="5474349" cy="461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ZPĚT K PROGRAMOVÁNÍ ☺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 ČEM JE PROGRAMOVÁNÍ?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Způsob, jak říci stroji, co má dělat.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Sada instrukcí jdoucích logicky po sobě tak, aby mohl stroj vyřešit zadaný úkol.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HRA NA PROGRAMOVÁNÍ</a:t>
            </a:r>
            <a:endParaRPr/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212" y="1022400"/>
            <a:ext cx="6907576" cy="3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Formalizovaný jazyk pro komunikaci s počítačem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Obrovské množství (a další vznikají)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Různé specializace: desktopové aplikace, weby, databáze, mobilní aplikace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často používané funkcionality vznikají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knihovny </a:t>
            </a:r>
            <a:r>
              <a:rPr lang="cs-CZ" sz="1800"/>
              <a:t>a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frameworky</a:t>
            </a:r>
            <a:r>
              <a:rPr lang="cs-CZ" sz="1800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 je </a:t>
            </a:r>
            <a:r>
              <a:rPr b="1" lang="cs-CZ" sz="1800"/>
              <a:t>mnohem jednodušší než přirozený jazyk →</a:t>
            </a:r>
            <a:r>
              <a:rPr lang="cs-CZ" sz="1800"/>
              <a:t> menší slovní zásoba v řádu desítek slov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Důležité je </a:t>
            </a:r>
            <a:r>
              <a:rPr b="1" lang="cs-CZ" sz="1800"/>
              <a:t>porozumět principům</a:t>
            </a:r>
            <a:r>
              <a:rPr lang="cs-CZ" sz="1800"/>
              <a:t>, ty se nemění, programovací jazyky ano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Jazyk vyšší úrovně - snadněji se učí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Objektově orientovaný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Intuitivní vývojové prostředí Visual Studio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Žádaný na trhu práce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Pravidla jazyka jsou méně benevolentní než např. u PHP pro tvorbu webu, začátečník lépe získá správné návyky psaní kódu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 </a:t>
            </a:r>
            <a:endParaRPr sz="18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BONUS: syntaxe je v základu téměř identická s Javou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5">
            <a:hlinkClick r:id="rId3"/>
          </p:cNvPr>
          <p:cNvSpPr txBox="1"/>
          <p:nvPr/>
        </p:nvSpPr>
        <p:spPr>
          <a:xfrm>
            <a:off x="714910" y="1060533"/>
            <a:ext cx="24449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Popularity of Programming Language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843575" y="1079513"/>
            <a:ext cx="306526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 2022 Most Popular Technologies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7330894" y="756348"/>
            <a:ext cx="1670232" cy="600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cs-CZ" sz="1100" u="sng" cap="none" strike="noStrike">
                <a:solidFill>
                  <a:srgbClr val="EB008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10: Most In-Demand Programming Languages 2021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012" y="1521617"/>
            <a:ext cx="3253508" cy="22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1176" y="1405478"/>
            <a:ext cx="1350129" cy="28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9">
            <a:alphaModFix/>
          </a:blip>
          <a:srcRect b="0" l="0" r="8824" t="0"/>
          <a:stretch/>
        </p:blipFill>
        <p:spPr>
          <a:xfrm>
            <a:off x="3554728" y="1611767"/>
            <a:ext cx="3642955" cy="191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Co nás čeká a jak to bude probíhat ☺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idx="1" type="body"/>
          </p:nvPr>
        </p:nvSpPr>
        <p:spPr>
          <a:xfrm>
            <a:off x="755390" y="1505380"/>
            <a:ext cx="6897823" cy="127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 co vše se dá .NET použít</a:t>
            </a:r>
            <a:endParaRPr/>
          </a:p>
        </p:txBody>
      </p:sp>
      <p:sp>
        <p:nvSpPr>
          <p:cNvPr id="233" name="Google Shape;233;p7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None/>
            </a:pPr>
            <a:r>
              <a:t/>
            </a:r>
            <a:endParaRPr/>
          </a:p>
        </p:txBody>
      </p:sp>
      <p:pic>
        <p:nvPicPr>
          <p:cNvPr descr=".NET 6"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05" y="970266"/>
            <a:ext cx="6619383" cy="401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FUNGUJE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5" y="1260249"/>
            <a:ext cx="35242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cs-CZ"/>
              <a:t> = processor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Provádí výpočty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Zpracovává strojový kód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Paměť RAM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krátkodobé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Drží v paměti data a procesy dokud je PC zapnuté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Rychlý přístup, malá kapacita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Harddisk</a:t>
            </a:r>
            <a:r>
              <a:rPr lang="cs-CZ"/>
              <a:t> = dlouhodobé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Data zůstanou zachována i po vypnutí PC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Pomalejší přístup, velká kapacita</a:t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453200" y="1022400"/>
            <a:ext cx="41188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Překladač</a:t>
            </a:r>
            <a:endParaRPr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Přeloží programátorem napsaný kód tak, aby mu „rozuměl“ procesor</a:t>
            </a:r>
            <a:endParaRPr/>
          </a:p>
        </p:txBody>
      </p:sp>
      <p:sp>
        <p:nvSpPr>
          <p:cNvPr id="252" name="Google Shape;252;p3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925" y="438366"/>
            <a:ext cx="1999130" cy="1415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brazit zdrojový obrázek" id="254" name="Google Shape;25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773" y="276442"/>
            <a:ext cx="1711274" cy="171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255" name="Google Shape;2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8996" y="22561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5877389" y="3131181"/>
            <a:ext cx="11176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Kompilátor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7" name="Google Shape;257;p38"/>
          <p:cNvCxnSpPr>
            <a:endCxn id="255" idx="1"/>
          </p:cNvCxnSpPr>
          <p:nvPr/>
        </p:nvCxnSpPr>
        <p:spPr>
          <a:xfrm flipH="1" rot="-5400000">
            <a:off x="5296046" y="2030387"/>
            <a:ext cx="728400" cy="637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38"/>
          <p:cNvCxnSpPr>
            <a:stCxn id="255" idx="3"/>
            <a:endCxn id="254" idx="2"/>
          </p:cNvCxnSpPr>
          <p:nvPr/>
        </p:nvCxnSpPr>
        <p:spPr>
          <a:xfrm flipH="1" rot="10800000">
            <a:off x="6893396" y="1987637"/>
            <a:ext cx="516900" cy="725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9" name="Google Shape;25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494" y="3601424"/>
            <a:ext cx="638264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5" y="3316125"/>
            <a:ext cx="762106" cy="1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2754" y="3754571"/>
            <a:ext cx="2857283" cy="118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https://studio.code.org/hoc/1</a:t>
            </a:r>
            <a:endParaRPr/>
          </a:p>
        </p:txBody>
      </p:sp>
      <p:sp>
        <p:nvSpPr>
          <p:cNvPr id="267" name="Google Shape;267;p3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BLOKOVÉ PROGRAMOVÁNÍ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857" y="1623523"/>
            <a:ext cx="342484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94" y="3060262"/>
            <a:ext cx="334356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4442" y="3151760"/>
            <a:ext cx="326967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4442" y="1253766"/>
            <a:ext cx="3269673" cy="178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23761" y="338702"/>
            <a:ext cx="1671523" cy="16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Visual Studio Code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.NET Fiddle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6"/>
              </a:rPr>
              <a:t>dotnetfiddle.net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NASTAVENÍ PROSTŘEDÍ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8665" y="2928209"/>
            <a:ext cx="2172003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4279" y="673675"/>
            <a:ext cx="2360797" cy="1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PRVNÍ PROGRAM</a:t>
            </a:r>
            <a:endParaRPr/>
          </a:p>
        </p:txBody>
      </p:sp>
      <p:sp>
        <p:nvSpPr>
          <p:cNvPr id="286" name="Google Shape;286;p5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Hello World ☺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0f96ec6c4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2" name="Google Shape;292;g2b0f96ec6c4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g2b0f96ec6c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52"/>
          <p:cNvSpPr txBox="1"/>
          <p:nvPr/>
        </p:nvSpPr>
        <p:spPr>
          <a:xfrm>
            <a:off x="800204" y="1678930"/>
            <a:ext cx="6467801" cy="5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800203" y="2739385"/>
            <a:ext cx="6467801" cy="1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0f96ec6c4_1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2</a:t>
            </a:r>
            <a:endParaRPr/>
          </a:p>
        </p:txBody>
      </p:sp>
      <p:sp>
        <p:nvSpPr>
          <p:cNvPr id="307" name="Google Shape;307;g2b0f96ec6c4_1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OSNOVA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cs-CZ" sz="1600"/>
              <a:t>21. 1. 		Organizace, úvod, Visual Studio, Hello World, konzole</a:t>
            </a:r>
            <a:br>
              <a:rPr lang="cs-CZ" sz="1600"/>
            </a:br>
            <a:r>
              <a:rPr lang="cs-CZ" sz="1600"/>
              <a:t>28. 1. 		Proměnné, datové typy, podmíněný příkaz if</a:t>
            </a:r>
            <a:br>
              <a:rPr lang="cs-CZ" sz="1600"/>
            </a:br>
            <a:r>
              <a:rPr lang="cs-CZ" sz="1600"/>
              <a:t>  4. 2. 		Debugging, switch a parsování</a:t>
            </a:r>
            <a:br>
              <a:rPr lang="cs-CZ" sz="1600"/>
            </a:br>
            <a:r>
              <a:rPr lang="cs-CZ" sz="1600"/>
              <a:t>11. 2. 		</a:t>
            </a:r>
            <a:r>
              <a:rPr b="1" lang="cs-CZ" sz="1600"/>
              <a:t>Opakování, cykly</a:t>
            </a:r>
            <a:br>
              <a:rPr lang="cs-CZ" sz="1600"/>
            </a:br>
            <a:r>
              <a:rPr lang="cs-CZ" sz="1600"/>
              <a:t>18. 2. 		Metody</a:t>
            </a:r>
            <a:br>
              <a:rPr lang="cs-CZ" sz="1600"/>
            </a:br>
            <a:r>
              <a:rPr lang="cs-CZ" sz="1600"/>
              <a:t>25. 2. 		Objektově orientované programování (OOP)</a:t>
            </a:r>
            <a:br>
              <a:rPr lang="cs-CZ" sz="1600"/>
            </a:br>
            <a:r>
              <a:rPr lang="cs-CZ" sz="1600"/>
              <a:t>  4. 3.		OOP pokračování</a:t>
            </a:r>
            <a:br>
              <a:rPr lang="cs-CZ" sz="1600"/>
            </a:br>
            <a:r>
              <a:rPr lang="cs-CZ" sz="1600"/>
              <a:t>11. 3.		</a:t>
            </a:r>
            <a:r>
              <a:rPr b="1" lang="cs-CZ" sz="1600"/>
              <a:t>Opakování OOP</a:t>
            </a:r>
            <a:br>
              <a:rPr lang="cs-CZ" sz="1600"/>
            </a:br>
            <a:r>
              <a:rPr lang="cs-CZ" sz="1600"/>
              <a:t>18. 3.		Pole</a:t>
            </a:r>
            <a:br>
              <a:rPr lang="cs-CZ" sz="1600"/>
            </a:br>
            <a:r>
              <a:rPr lang="cs-CZ" sz="1600"/>
              <a:t>25. 3.		</a:t>
            </a:r>
            <a:r>
              <a:rPr b="1" lang="cs-CZ" sz="1600"/>
              <a:t>Opakování</a:t>
            </a:r>
            <a:br>
              <a:rPr lang="cs-CZ" sz="1600"/>
            </a:br>
            <a:r>
              <a:rPr lang="cs-CZ" sz="1600"/>
              <a:t>  1. 4.		Grafická kalkulačka - základy</a:t>
            </a:r>
            <a:br>
              <a:rPr lang="cs-CZ" sz="1600"/>
            </a:br>
            <a:r>
              <a:rPr lang="cs-CZ" sz="1600"/>
              <a:t>  8. 4.		Grafická kalkulačka - pokračování, konzultace, rady a tipy, co dál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OPAKOVÁNÍ</a:t>
            </a:r>
            <a:endParaRPr/>
          </a:p>
        </p:txBody>
      </p:sp>
      <p:sp>
        <p:nvSpPr>
          <p:cNvPr id="313" name="Google Shape;313;p5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320" name="Google Shape;3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97309b769_0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g3297309b769_0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27" name="Google Shape;327;g3297309b769_0_17"/>
          <p:cNvSpPr txBox="1"/>
          <p:nvPr/>
        </p:nvSpPr>
        <p:spPr>
          <a:xfrm>
            <a:off x="800204" y="1678930"/>
            <a:ext cx="6467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g3297309b769_0_17"/>
          <p:cNvSpPr txBox="1"/>
          <p:nvPr/>
        </p:nvSpPr>
        <p:spPr>
          <a:xfrm>
            <a:off x="800203" y="2739385"/>
            <a:ext cx="64677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PROMĚNNÉ A DATOVÉ TYPY</a:t>
            </a:r>
            <a:endParaRPr/>
          </a:p>
        </p:txBody>
      </p:sp>
      <p:sp>
        <p:nvSpPr>
          <p:cNvPr id="334" name="Google Shape;334;p4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PROMĚNNÁ?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Způsob, jak krátkodobě uchovat data a jak s nimi pracovat v programu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Hodnota se zadává/definuje na jednom místě, není nutné přepisovat na více místech v kódu -&gt; eliminuje chyby, urychluje práce, kód má univerzální použití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PROMĚNNÁ A DATOVÝ TYP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801976" y="1543155"/>
            <a:ext cx="1786800" cy="178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cs-CZ" sz="4000" u="none" cap="none" strike="noStrik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3993806" y="1669469"/>
            <a:ext cx="4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4993879" y="1669519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4053375" y="1139075"/>
            <a:ext cx="125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proměnná</a:t>
            </a:r>
            <a:endParaRPr b="1" i="0" sz="16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6463801" y="1543155"/>
            <a:ext cx="135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jméno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1921967" y="1546380"/>
            <a:ext cx="10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cs-CZ" sz="18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datový typ</a:t>
            </a:r>
            <a:endParaRPr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2463361" y="3466491"/>
            <a:ext cx="223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hodnota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53" name="Google Shape;353;p44"/>
          <p:cNvCxnSpPr>
            <a:endCxn id="347" idx="1"/>
          </p:cNvCxnSpPr>
          <p:nvPr/>
        </p:nvCxnSpPr>
        <p:spPr>
          <a:xfrm>
            <a:off x="3079406" y="1811069"/>
            <a:ext cx="914400" cy="5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44"/>
          <p:cNvCxnSpPr/>
          <p:nvPr/>
        </p:nvCxnSpPr>
        <p:spPr>
          <a:xfrm rot="10800000">
            <a:off x="5378310" y="1866320"/>
            <a:ext cx="100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44"/>
          <p:cNvCxnSpPr>
            <a:stCxn id="352" idx="0"/>
          </p:cNvCxnSpPr>
          <p:nvPr/>
        </p:nvCxnSpPr>
        <p:spPr>
          <a:xfrm flipH="1" rot="10800000">
            <a:off x="3579361" y="2766891"/>
            <a:ext cx="821400" cy="6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44"/>
          <p:cNvSpPr txBox="1"/>
          <p:nvPr/>
        </p:nvSpPr>
        <p:spPr>
          <a:xfrm>
            <a:off x="491550" y="2509425"/>
            <a:ext cx="18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i="0" lang="cs-CZ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5;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Zobrazit zdrojový obrázek" id="357" name="Google Shape;35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788" y="2689060"/>
            <a:ext cx="1873967" cy="1873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4"/>
          <p:cNvCxnSpPr/>
          <p:nvPr/>
        </p:nvCxnSpPr>
        <p:spPr>
          <a:xfrm>
            <a:off x="5048069" y="2489005"/>
            <a:ext cx="1663500" cy="8412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5686"/>
              </a:srgbClr>
            </a:outerShdw>
          </a:effectLst>
        </p:spPr>
      </p:cxnSp>
      <p:sp>
        <p:nvSpPr>
          <p:cNvPr id="359" name="Google Shape;359;p44"/>
          <p:cNvSpPr txBox="1"/>
          <p:nvPr/>
        </p:nvSpPr>
        <p:spPr>
          <a:xfrm>
            <a:off x="6076334" y="3458101"/>
            <a:ext cx="7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DATOVÉ TYPY?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Důležité pro zápis v paměti – kvůli kapacitě i rychlosti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Každý datový typ umožňuje jiné operace -&gt; nutno dodržovat při programování – patří k základním principům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C# je 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silně typovaný jazyk</a:t>
            </a:r>
            <a:r>
              <a:rPr lang="cs-CZ"/>
              <a:t> (nelze míchat “jablka” s “hruškami”),</a:t>
            </a:r>
            <a:br>
              <a:rPr lang="cs-CZ"/>
            </a:br>
            <a:r>
              <a:rPr lang="cs-CZ"/>
              <a:t>typy musí “sedět”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PŘIROVNÁNÍ – POHLEDY, OBÁLKY, BALÍKY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579" y="2152875"/>
            <a:ext cx="1875120" cy="125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7622" y="1777300"/>
            <a:ext cx="3281545" cy="218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9820" y="1317624"/>
            <a:ext cx="2921205" cy="292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VYPADÁ V KÓDU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452450" y="1028850"/>
            <a:ext cx="39621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 sz="2100"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lang="cs-CZ" sz="2100"/>
              <a:t>(vytvoření) </a:t>
            </a:r>
            <a:br>
              <a:rPr lang="cs-CZ" sz="2100"/>
            </a:br>
            <a:r>
              <a:rPr lang="cs-CZ" sz="2100"/>
              <a:t>proměnné</a:t>
            </a:r>
            <a:br>
              <a:rPr lang="cs-CZ" sz="2100"/>
            </a:br>
            <a:endParaRPr sz="2100"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br>
              <a:rPr lang="cs-CZ"/>
            </a:br>
            <a:r>
              <a:rPr lang="cs-CZ"/>
              <a:t> </a:t>
            </a:r>
            <a:r>
              <a:rPr lang="cs-CZ" sz="1200"/>
              <a:t>Použije se, pokud chceme proměnnou </a:t>
            </a:r>
            <a:br>
              <a:rPr lang="cs-CZ" sz="1200"/>
            </a:br>
            <a:r>
              <a:rPr lang="cs-CZ" sz="1200"/>
              <a:t>  vytvořit bez hodnoty</a:t>
            </a:r>
            <a:endParaRPr sz="12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656900" y="1809300"/>
            <a:ext cx="230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4415325" y="1022400"/>
            <a:ext cx="42702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(vytvoření) </a:t>
            </a:r>
            <a:b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proměnné 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 přiřazením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hodnoty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4615174" y="1809312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10;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 = “Ahoj!”;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453200" y="3246775"/>
            <a:ext cx="82377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Přiřazení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hodnoty (přepsání)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2959100" y="3641669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25;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“Jak je?”;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7309b769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g3297309b769_0_5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91" name="Google Shape;391;g3297309b76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Časově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Začínáme v 18:00, končíme ve 20:30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Plánujeme vždy dvě přestávky – zhruba v 18:50 a 19:50 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Obsahově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Rekapitulace úkolů z minulé lekce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Výklad nové látky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Breakout rooms - samostatná práce na úkolech s kouči</a:t>
            </a:r>
            <a:endParaRPr sz="18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STRUKTURA LEKCE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POJMENOVÁNÍ PROMĚNNÝCH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víceslovný název, než nicneříkající a, b, c, 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na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Název proměnné začíná v C# vždy malým písmenem, je bez mezer a nesmí začínat číslem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Pozor – </a:t>
            </a:r>
            <a:r>
              <a:rPr lang="cs-CZ" sz="1500">
                <a:latin typeface="Open Sans SemiBold"/>
                <a:ea typeface="Open Sans SemiBold"/>
                <a:cs typeface="Open Sans SemiBold"/>
                <a:sym typeface="Open Sans SemiBold"/>
              </a:rPr>
              <a:t>nepoužívat diakritiku!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Pokud má název více slov, má každé slovo kromě prvního velké počáteční písmeno: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98" name="Google Shape;398;p53"/>
          <p:cNvSpPr txBox="1"/>
          <p:nvPr/>
        </p:nvSpPr>
        <p:spPr>
          <a:xfrm>
            <a:off x="1254813" y="3571053"/>
            <a:ext cx="3612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nazevPromenne1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totoJeDalsiPromenna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443" y="3475110"/>
            <a:ext cx="1138102" cy="11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HODNOTY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Tato funkce je pro usnadnění již naprogramována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Vypsat hodnotu proto můžeme pomocí jediného příkazu: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Výpis proměn</a:t>
            </a:r>
            <a:r>
              <a:rPr lang="cs-CZ" sz="1600"/>
              <a:t>né do konzole</a:t>
            </a:r>
            <a:r>
              <a:rPr lang="cs-CZ" sz="1600"/>
              <a:t>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55"/>
          <p:cNvSpPr txBox="1"/>
          <p:nvPr/>
        </p:nvSpPr>
        <p:spPr>
          <a:xfrm>
            <a:off x="817902" y="1714326"/>
            <a:ext cx="6467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“Hello World!”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123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817901" y="3351466"/>
            <a:ext cx="6467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789;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int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-10, 0, 12,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odčítání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násobení	    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dělení</a:t>
            </a: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 (celočíselné dělení)</a:t>
            </a:r>
            <a:br>
              <a:rPr lang="cs-CZ"/>
            </a:br>
            <a:r>
              <a:rPr lang="cs-CZ" sz="1100"/>
              <a:t>v případě, že vyjde desetinné číslo, desetinná místa se useknou bez zaokrouhlení!  4/3 = 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double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desetinné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-10.01, 0.0, 12.5, …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POZOR na desetinnou tečku a čárku, záleží na nastaveném jazyku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Proč 0.0? Samotná 0 je automaticky považována za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 jsou stejné jako u </a:t>
            </a: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/>
              <a:t>u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string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5" name="Google Shape;425;p4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řetězec znaků, text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“Czechitas“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“x“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“123“ 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“☺“</a:t>
            </a:r>
            <a:r>
              <a:rPr lang="cs-CZ"/>
              <a:t> 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operace - skládání textu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“a” + “hoj” = “ahoj”</a:t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		“12” + “34” = “1234”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432" name="Google Shape;432;p6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{8C9EE0DB-0453-4635-A902-C000DF7A3F02}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97309b769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g3297309b769_0_11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39" name="Google Shape;439;g3297309b76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NAČTENÍ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5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Opět hotová funkce pro programátora.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Použijeme v případě, že chceme, aby uživatel zadal hodnotu nějaké proměnné sám.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Může se jednat např. o jméno, nebo o počet položek, se kterými má program pracovat.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Vstup vždy ukládáme do proměnné datového typu</a:t>
            </a:r>
            <a:r>
              <a:rPr lang="cs-CZ" sz="1800"/>
              <a:t>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46" name="Google Shape;446;p56"/>
          <p:cNvSpPr txBox="1"/>
          <p:nvPr/>
        </p:nvSpPr>
        <p:spPr>
          <a:xfrm>
            <a:off x="718275" y="3484525"/>
            <a:ext cx="7526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cs-CZ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vstupUzivatele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Console.ReadLine()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2100" u="none" cap="none" strike="noStrike">
              <a:solidFill>
                <a:srgbClr val="2B399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</a:t>
            </a:r>
            <a:endParaRPr/>
          </a:p>
        </p:txBody>
      </p:sp>
      <p:sp>
        <p:nvSpPr>
          <p:cNvPr id="452" name="Google Shape;452;p4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eb00e01ff_0_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8" name="Google Shape;458;g28eb00e01ff_0_24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8eb00e01ff_0_24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8eb00e01ff_0_24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8eb00e01ff_0_24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g28eb00e01ff_0_24"/>
          <p:cNvCxnSpPr>
            <a:stCxn id="458" idx="2"/>
            <a:endCxn id="459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g28eb00e01ff_0_24"/>
          <p:cNvCxnSpPr>
            <a:stCxn id="459" idx="1"/>
            <a:endCxn id="460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g28eb00e01ff_0_24"/>
          <p:cNvCxnSpPr>
            <a:stCxn id="459" idx="3"/>
            <a:endCxn id="461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65" name="Google Shape;465;g28eb00e01ff_0_24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8eb00e01ff_0_24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ÚKOLY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Ale budou samé jednoduché, můžete nám věřit ☺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8"/>
          <p:cNvCxnSpPr>
            <a:stCxn id="472" idx="2"/>
            <a:endCxn id="473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7" name="Google Shape;477;p58"/>
          <p:cNvCxnSpPr>
            <a:stCxn id="473" idx="1"/>
            <a:endCxn id="474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8" name="Google Shape;478;p58"/>
          <p:cNvCxnSpPr>
            <a:stCxn id="473" idx="3"/>
            <a:endCxn id="475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79" name="Google Shape;479;p58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58"/>
          <p:cNvCxnSpPr/>
          <p:nvPr/>
        </p:nvCxnSpPr>
        <p:spPr>
          <a:xfrm>
            <a:off x="5150200" y="969750"/>
            <a:ext cx="0" cy="40833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2" name="Google Shape;482;p58"/>
          <p:cNvSpPr txBox="1"/>
          <p:nvPr/>
        </p:nvSpPr>
        <p:spPr>
          <a:xfrm>
            <a:off x="5330600" y="818675"/>
            <a:ext cx="29124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před IFem</a:t>
            </a: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testovanaPodminka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//Větev 1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nepovinné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//Větev 2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za IFem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83" name="Google Shape;483;p58"/>
          <p:cNvCxnSpPr>
            <a:stCxn id="474" idx="2"/>
            <a:endCxn id="484" idx="0"/>
          </p:cNvCxnSpPr>
          <p:nvPr/>
        </p:nvCxnSpPr>
        <p:spPr>
          <a:xfrm flipH="1" rot="-5400000">
            <a:off x="1697841" y="3383194"/>
            <a:ext cx="549000" cy="15915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58"/>
          <p:cNvCxnSpPr>
            <a:stCxn id="475" idx="2"/>
            <a:endCxn id="484" idx="0"/>
          </p:cNvCxnSpPr>
          <p:nvPr/>
        </p:nvCxnSpPr>
        <p:spPr>
          <a:xfrm rot="5400000">
            <a:off x="3240453" y="3431944"/>
            <a:ext cx="549000" cy="14940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84" name="Google Shape;484;p58"/>
          <p:cNvSpPr/>
          <p:nvPr/>
        </p:nvSpPr>
        <p:spPr>
          <a:xfrm>
            <a:off x="2116875" y="4453500"/>
            <a:ext cx="13023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za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019375" y="818675"/>
            <a:ext cx="13998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před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58"/>
          <p:cNvCxnSpPr>
            <a:stCxn id="486" idx="2"/>
            <a:endCxn id="472" idx="0"/>
          </p:cNvCxnSpPr>
          <p:nvPr/>
        </p:nvCxnSpPr>
        <p:spPr>
          <a:xfrm>
            <a:off x="2719275" y="11195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SLOŽENÉ ZÁVORKY</a:t>
            </a:r>
            <a:endParaRPr/>
          </a:p>
        </p:txBody>
      </p:sp>
      <p:sp>
        <p:nvSpPr>
          <p:cNvPr id="493" name="Google Shape;493;p63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Ohraničují logický celek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452850" y="884535"/>
            <a:ext cx="8238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= 15;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&gt;= 18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1 - podmínka 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Console.WriteLine(“Na zdraví!”);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2 - podmínka nesplněna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Console.WriteLine(“Mladistvým nenaléváme.”);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Console.WriteLine(“Konec programu.”);</a:t>
            </a:r>
            <a:endParaRPr b="0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Umožňuje větvit program pro různé možnosti podle splněných/nesplněných podmínek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Podmínka je buď splněna nebo nesplněna -&gt; existují jen dvě možnosti jejího vyhodnocení -&gt; nový datový typ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endParaRPr b="1"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OPERÁTORY PRO POROVNÁVÁNÍ HODNOT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1" name="Google Shape;511;p6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Podobně jako v matematice, pozor na správný zápis: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9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nerovno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/>
              <a:t>	</a:t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Výsledkem porovnání je </a:t>
            </a:r>
            <a:r>
              <a:rPr lang="cs-CZ"/>
              <a:t>pak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lang="cs-CZ"/>
              <a:t>. P</a:t>
            </a:r>
            <a:r>
              <a:rPr lang="cs-CZ" sz="1800"/>
              <a:t>orovnání se používá v podmíněných příkazech a dá se skládat pomocí logických operátorů (</a:t>
            </a:r>
            <a:r>
              <a:rPr lang="cs-CZ"/>
              <a:t>&amp;&amp;, ||)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7" name="Google Shape;517;p6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else </a:t>
            </a:r>
            <a:r>
              <a:rPr lang="cs-CZ" sz="1800"/>
              <a:t>není povinné, použije se pouze v případě, že chceme vykonat nějaké speciální příkazy v případě nesplnění podmínky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složené závorky mohou obsahovat více příkazů dle potřeby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518" name="Google Shape;518;p64"/>
          <p:cNvSpPr txBox="1"/>
          <p:nvPr/>
        </p:nvSpPr>
        <p:spPr>
          <a:xfrm>
            <a:off x="453125" y="2446300"/>
            <a:ext cx="82383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&lt; 25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Console.WriteLine(“Jsi ve správném intervalu mezi 10 a 25.”);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cislo = cislo + 5;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6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Jedná se o rozšíření podmíněného příkazu v případě, že chceme vyhodnotit více podmínek zvlášť -&gt; vytvoříme tím více možných větví programu.</a:t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/>
          </a:p>
        </p:txBody>
      </p:sp>
      <p:sp>
        <p:nvSpPr>
          <p:cNvPr id="530" name="Google Shape;530;p66"/>
          <p:cNvSpPr txBox="1"/>
          <p:nvPr/>
        </p:nvSpPr>
        <p:spPr>
          <a:xfrm>
            <a:off x="453200" y="10224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větší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if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</a:t>
            </a:r>
            <a:r>
              <a:rPr lang="cs-CZ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rovno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menší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0f96ec6c4_1_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3</a:t>
            </a:r>
            <a:endParaRPr/>
          </a:p>
        </p:txBody>
      </p:sp>
      <p:sp>
        <p:nvSpPr>
          <p:cNvPr id="536" name="Google Shape;536;g2b0f96ec6c4_1_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0f96ec6c4_0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PŘÍKAZ SWITCH</a:t>
            </a:r>
            <a:endParaRPr/>
          </a:p>
        </p:txBody>
      </p:sp>
      <p:sp>
        <p:nvSpPr>
          <p:cNvPr id="542" name="Google Shape;542;g2b0f96ec6c4_0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ÚKOLY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3200" y="1022400"/>
            <a:ext cx="82383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Úkoly jsou </a:t>
            </a:r>
            <a:r>
              <a:rPr b="1" lang="cs-CZ" sz="1800"/>
              <a:t>povinné/nepovinné</a:t>
            </a:r>
            <a:r>
              <a:rPr lang="cs-CZ" sz="1800"/>
              <a:t>, nepovinné jsou silně doporučené.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highlight>
                  <a:srgbClr val="FFFF00"/>
                </a:highlight>
              </a:rPr>
              <a:t>Odevzdávají se do portálu moje.czechitas.cz formou odkazu na dotnetfiddle.net</a:t>
            </a:r>
            <a:r>
              <a:rPr lang="cs-CZ" sz="1800"/>
              <a:t>, dostaneš od nás </a:t>
            </a:r>
            <a:r>
              <a:rPr b="1" lang="cs-CZ" sz="1800"/>
              <a:t>individuální zpětnou vazbu</a:t>
            </a:r>
            <a:r>
              <a:rPr lang="cs-CZ" sz="1800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Snažíme se opravit opravdu vše a odpovědět na všechny dotazy. Využij toho.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získání včasné odpovědi </a:t>
            </a:r>
            <a:r>
              <a:rPr b="1" lang="cs-CZ" sz="1800"/>
              <a:t>odevzdávej úkoly během víkendu</a:t>
            </a:r>
            <a:r>
              <a:rPr lang="cs-CZ" sz="1800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0f96ec6c4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8" name="Google Shape;548;g2b0f96ec6c4_0_1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 čemu je dobrý?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Máte proměnnou, která nabývá </a:t>
            </a:r>
            <a:r>
              <a:rPr b="1"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konečného počtu hodnot 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chcete, aby se program pro každou tuto hodnotu zachoval rozdílně.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elegantnější alternativu </a:t>
            </a:r>
            <a:r>
              <a:rPr lang="cs-CZ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else if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Využijete v kalkulačce ☺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0f96ec6c4_0_1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4" name="Google Shape;554;g2b0f96ec6c4_0_1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zvire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"pes":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Console.WriteLine("haf haf");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"kocka":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Console.WriteLine("mňau mňau");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jeZvireKocka = true;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Console.WriteLine("neznámé zvíře");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65f5a034e_6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BOOLEAN</a:t>
            </a:r>
            <a:endParaRPr/>
          </a:p>
        </p:txBody>
      </p:sp>
      <p:sp>
        <p:nvSpPr>
          <p:cNvPr id="560" name="Google Shape;560;g2b65f5a034e_6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65f5a034e_6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6" name="Google Shape;566;g2b65f5a034e_6_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567" name="Google Shape;567;g2b65f5a034e_6_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{8C9EE0DB-0453-4635-A902-C000DF7A3F02}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NEGACE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7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chceme otočit hodnotu logického výrazu, použijeme logický operátor negace “</a:t>
            </a:r>
            <a:r>
              <a:rPr lang="cs-CZ" sz="1800">
                <a:solidFill>
                  <a:schemeClr val="accent1"/>
                </a:solidFill>
              </a:rPr>
              <a:t>!</a:t>
            </a:r>
            <a:r>
              <a:rPr lang="cs-CZ" sz="1800"/>
              <a:t>” - píše se před požadovanou hodnotu: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 = false;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Console.WriteLine(“Bohužel, není to číslo.”);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tomto případě se kód pod podmínkou vykoná, protože se z původní </a:t>
            </a:r>
            <a:r>
              <a:rPr lang="cs-CZ" sz="1800">
                <a:solidFill>
                  <a:schemeClr val="accent4"/>
                </a:solidFill>
              </a:rPr>
              <a:t>false</a:t>
            </a:r>
            <a:r>
              <a:rPr lang="cs-CZ" sz="1800"/>
              <a:t> hodnoty stane </a:t>
            </a:r>
            <a:r>
              <a:rPr lang="cs-CZ" sz="1800">
                <a:solidFill>
                  <a:schemeClr val="accent4"/>
                </a:solidFill>
              </a:rPr>
              <a:t>true</a:t>
            </a:r>
            <a:r>
              <a:rPr lang="cs-CZ" sz="1800"/>
              <a:t> a podmínka je tedy splněna.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KONTROLA VSTUPU</a:t>
            </a:r>
            <a:endParaRPr/>
          </a:p>
        </p:txBody>
      </p:sp>
      <p:sp>
        <p:nvSpPr>
          <p:cNvPr id="579" name="Google Shape;579;p6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KONTROLA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5" name="Google Shape;585;p6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konzolové aplikaci načítáme vstup vždy do proměnné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, protože uživatel může na klávesnici naťukat cokoli.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od uživatele číslo, musíme vstup na číslo převést.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tomu slouží dvě různé funkce a proces převodu na jiný datový typ se nazývá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parsování</a:t>
            </a:r>
            <a:r>
              <a:rPr lang="cs-CZ" sz="1800"/>
              <a:t>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1" name="Google Shape;591;p6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Převede vstup na požadovaný datový typ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 = Console.ReadLine();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cislo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Do proměnné </a:t>
            </a:r>
            <a:r>
              <a:rPr lang="cs-CZ" sz="1500">
                <a:solidFill>
                  <a:schemeClr val="dk2"/>
                </a:solidFill>
              </a:rPr>
              <a:t>cislo</a:t>
            </a:r>
            <a:r>
              <a:rPr lang="cs-CZ" sz="1500"/>
              <a:t> se uloží hodnota z proměnné vstup převedená na 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500"/>
              <a:t>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To samé funguje pro desetinné číslo:</a:t>
            </a:r>
            <a:endParaRPr sz="1500"/>
          </a:p>
          <a:p>
            <a:pPr indent="0" lvl="0" marL="1143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500"/>
              <a:t>		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desetinneCislo =</a:t>
            </a:r>
            <a:r>
              <a:rPr lang="cs-CZ" sz="1500">
                <a:solidFill>
                  <a:schemeClr val="dk2"/>
                </a:solidFill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funkce vyhodí chybu a program končí.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TRYPARSE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7" name="Google Shape;597;p7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Uloží do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proměnné hodnotu, zda se převod povedl a pokud ano, uloží do připravené proměnné hodnotu v požadovaném datovém typu.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Console.ReadLine();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TryParse(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!jeCislo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Console.WriteLine("Zadaný vstup není číslo.");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program nevyhodí chybu a můžeme s </a:t>
            </a:r>
            <a:r>
              <a:rPr lang="cs-CZ"/>
              <a:t>n</a:t>
            </a:r>
            <a:r>
              <a:rPr lang="cs-CZ" sz="1800"/>
              <a:t>ím dále pracovat.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0f96ec6c4_1_1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4</a:t>
            </a:r>
            <a:endParaRPr/>
          </a:p>
        </p:txBody>
      </p:sp>
      <p:sp>
        <p:nvSpPr>
          <p:cNvPr id="603" name="Google Shape;603;g2b0f96ec6c4_1_1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BUDE TO BOLET?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To, že jsi na úkolu strávila xx hodin, vůbec nevypovídá o tom, jestli na to máš nebo ne, jestli jsi chytrá, nebo ne, atd. Je to běžná součást učení, znamená to, že pracuješ opravdu intenzivně na tom, aby ses posunula dál a jde ti to!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Neboj se tomu věnovat čas, je to úplně nová věc a na její vstřebání je potřeba zažít i “nepříjemné chvilky zoufalství”.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Nezapomeň ale na pravidelný odpočinek.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1"/>
                </a:solidFill>
              </a:rPr>
              <a:t>Odměnou ti bude funkční program, pochopení, jak ho vytvořit a hlavně skvělý pocit!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CYKLY</a:t>
            </a:r>
            <a:endParaRPr/>
          </a:p>
        </p:txBody>
      </p:sp>
      <p:sp>
        <p:nvSpPr>
          <p:cNvPr id="609" name="Google Shape;609;p7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5" name="Google Shape;615;p7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Opakuje sadu příkazů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dokud platí zadaná podmínka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bude podmínka platit pořád, vznikne nekonečný cyklus -&gt; program se tzv.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zacyklí </a:t>
            </a:r>
            <a:r>
              <a:rPr lang="cs-CZ" sz="1800"/>
              <a:t>-&gt; to nechceme ☺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616" name="Google Shape;616;p73"/>
          <p:cNvSpPr/>
          <p:nvPr/>
        </p:nvSpPr>
        <p:spPr>
          <a:xfrm>
            <a:off x="2700337" y="2402578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3"/>
          <p:cNvSpPr/>
          <p:nvPr/>
        </p:nvSpPr>
        <p:spPr>
          <a:xfrm>
            <a:off x="2068115" y="3105382"/>
            <a:ext cx="2178843" cy="850105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Podmínka?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3"/>
          <p:cNvSpPr/>
          <p:nvPr/>
        </p:nvSpPr>
        <p:spPr>
          <a:xfrm>
            <a:off x="4697014" y="3955487"/>
            <a:ext cx="914400" cy="612648"/>
          </a:xfrm>
          <a:prstGeom prst="flowChartProcess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Proveď příkazy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3"/>
          <p:cNvSpPr/>
          <p:nvPr/>
        </p:nvSpPr>
        <p:spPr>
          <a:xfrm>
            <a:off x="2700337" y="4371533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Konec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3"/>
          <p:cNvCxnSpPr>
            <a:stCxn id="616" idx="2"/>
            <a:endCxn id="617" idx="0"/>
          </p:cNvCxnSpPr>
          <p:nvPr/>
        </p:nvCxnSpPr>
        <p:spPr>
          <a:xfrm>
            <a:off x="3157528" y="2704330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73"/>
          <p:cNvCxnSpPr>
            <a:stCxn id="617" idx="2"/>
            <a:endCxn id="619" idx="0"/>
          </p:cNvCxnSpPr>
          <p:nvPr/>
        </p:nvCxnSpPr>
        <p:spPr>
          <a:xfrm>
            <a:off x="3157537" y="3955487"/>
            <a:ext cx="0" cy="416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2" name="Google Shape;622;p73"/>
          <p:cNvCxnSpPr>
            <a:stCxn id="617" idx="3"/>
            <a:endCxn id="618" idx="0"/>
          </p:cNvCxnSpPr>
          <p:nvPr/>
        </p:nvCxnSpPr>
        <p:spPr>
          <a:xfrm>
            <a:off x="4246958" y="3530435"/>
            <a:ext cx="907200" cy="425100"/>
          </a:xfrm>
          <a:prstGeom prst="bentConnector2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p73"/>
          <p:cNvCxnSpPr>
            <a:stCxn id="618" idx="3"/>
          </p:cNvCxnSpPr>
          <p:nvPr/>
        </p:nvCxnSpPr>
        <p:spPr>
          <a:xfrm rot="10800000">
            <a:off x="3157414" y="2904911"/>
            <a:ext cx="2454000" cy="1356900"/>
          </a:xfrm>
          <a:prstGeom prst="bentConnector3">
            <a:avLst>
              <a:gd fmla="val -9316" name="adj1"/>
            </a:avLst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73"/>
          <p:cNvSpPr txBox="1"/>
          <p:nvPr/>
        </p:nvSpPr>
        <p:spPr>
          <a:xfrm>
            <a:off x="4190521" y="3208809"/>
            <a:ext cx="49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3"/>
          <p:cNvSpPr txBox="1"/>
          <p:nvPr/>
        </p:nvSpPr>
        <p:spPr>
          <a:xfrm>
            <a:off x="3118958" y="3907384"/>
            <a:ext cx="5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1" name="Google Shape;631;p7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0;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&lt; 5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Console.WriteLine(“Ahoj”);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cislo + 1;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Jak umožnit uživateli zadávat vstup opakovaně, dokud nebude správně, aniž by program skončil?</a:t>
            </a:r>
            <a:endParaRPr/>
          </a:p>
        </p:txBody>
      </p:sp>
      <p:sp>
        <p:nvSpPr>
          <p:cNvPr id="637" name="Google Shape;637;p7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ÚLOHA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3" name="Google Shape;643;p7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Narozdíl od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se použije v případě, pokud je </a:t>
            </a:r>
            <a:r>
              <a:rPr b="1" lang="cs-CZ" sz="1800"/>
              <a:t>předem znám požadovaný počet opakování cyklu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Veškerá opakovací logika se zapisuje do hlavičky: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vytvoření proměnné - tzv. čítače a přiřazení počáteční hodnoty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ukončovací podmínka (hraniční hodnota čítače)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změna čítače, která postupně vede k dosažení ukončovací podmínky (obvykle se hodnota čítače zvyšuje nebo snižuje o 1)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i = 0; i &lt; 5; i++)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	Console.WriteLine(i);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UKONČOVACÍ PŘÍKAZY</a:t>
            </a:r>
            <a:endParaRPr/>
          </a:p>
        </p:txBody>
      </p:sp>
      <p:sp>
        <p:nvSpPr>
          <p:cNvPr id="655" name="Google Shape;655;p8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1" name="Google Shape;661;p8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cyklus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800"/>
              <a:t> a příkaz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aktuální běh (iteraci) cyklu a přeskočí na další iteraci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metodu, pozor pokud je použit v metodě Main, ukončí celý program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Ukončovací příkazy fungují jen pro danou úroveň, pokud máme cyklus zanořený v cyklu, tak se ukončí jen ten zanořený.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7" name="Google Shape;667;p8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Console.WriteLine(a);</a:t>
            </a:r>
            <a:br>
              <a:rPr lang="cs-CZ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a++;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== 5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3" name="Google Shape;673;p9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y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x = 1; x &lt; 101; x++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(x % 7)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y++;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Console.WriteLine(y);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DOTAZY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zechitas">
  <a:themeElements>
    <a:clrScheme name="Vlastní 1">
      <a:dk1>
        <a:srgbClr val="000000"/>
      </a:dk1>
      <a:lt1>
        <a:srgbClr val="FFFFFF"/>
      </a:lt1>
      <a:dk2>
        <a:srgbClr val="E6007E"/>
      </a:dk2>
      <a:lt2>
        <a:srgbClr val="2D2E83"/>
      </a:lt2>
      <a:accent1>
        <a:srgbClr val="E6007E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600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Kratochvíla, Jan</dc:creator>
</cp:coreProperties>
</file>